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70" r:id="rId7"/>
    <p:sldId id="265" r:id="rId8"/>
    <p:sldId id="262" r:id="rId9"/>
    <p:sldId id="264" r:id="rId10"/>
    <p:sldId id="259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380F16-2E07-4AAC-A8AF-40721BA373DA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ED669DCF-8705-4382-8C12-5AB7E2138637}">
      <dgm:prSet phldrT="[Texto]"/>
      <dgm:spPr/>
      <dgm:t>
        <a:bodyPr/>
        <a:lstStyle/>
        <a:p>
          <a:r>
            <a:rPr lang="es-CL" dirty="0" smtClean="0"/>
            <a:t>Tolerancia</a:t>
          </a:r>
          <a:endParaRPr lang="es-CL" dirty="0"/>
        </a:p>
      </dgm:t>
    </dgm:pt>
    <dgm:pt modelId="{1237E539-A917-4E65-BC80-38BF2C830A34}" type="parTrans" cxnId="{8B9681EA-B384-4626-87BF-4189A9AB5973}">
      <dgm:prSet/>
      <dgm:spPr/>
      <dgm:t>
        <a:bodyPr/>
        <a:lstStyle/>
        <a:p>
          <a:endParaRPr lang="es-CL"/>
        </a:p>
      </dgm:t>
    </dgm:pt>
    <dgm:pt modelId="{9BDECA75-49B4-48FF-8D4D-013CC72893E2}" type="sibTrans" cxnId="{8B9681EA-B384-4626-87BF-4189A9AB5973}">
      <dgm:prSet/>
      <dgm:spPr/>
      <dgm:t>
        <a:bodyPr/>
        <a:lstStyle/>
        <a:p>
          <a:endParaRPr lang="es-CL"/>
        </a:p>
      </dgm:t>
    </dgm:pt>
    <dgm:pt modelId="{E11C6CBE-F2C1-4CE8-BA82-9FD35A15420A}">
      <dgm:prSet phldrT="[Texto]"/>
      <dgm:spPr/>
      <dgm:t>
        <a:bodyPr/>
        <a:lstStyle/>
        <a:p>
          <a:r>
            <a:rPr lang="es-CL" dirty="0" smtClean="0"/>
            <a:t>Diversidad </a:t>
          </a:r>
          <a:endParaRPr lang="es-CL" dirty="0"/>
        </a:p>
      </dgm:t>
    </dgm:pt>
    <dgm:pt modelId="{CD112CF5-7A0D-4743-9D98-46939E8EC866}" type="parTrans" cxnId="{146C43D3-150A-4218-8532-09C2DFD4387D}">
      <dgm:prSet/>
      <dgm:spPr/>
      <dgm:t>
        <a:bodyPr/>
        <a:lstStyle/>
        <a:p>
          <a:endParaRPr lang="es-CL"/>
        </a:p>
      </dgm:t>
    </dgm:pt>
    <dgm:pt modelId="{68F502F3-88A8-4D8D-854E-ADFF00887B70}" type="sibTrans" cxnId="{146C43D3-150A-4218-8532-09C2DFD4387D}">
      <dgm:prSet/>
      <dgm:spPr/>
      <dgm:t>
        <a:bodyPr/>
        <a:lstStyle/>
        <a:p>
          <a:endParaRPr lang="es-CL"/>
        </a:p>
      </dgm:t>
    </dgm:pt>
    <dgm:pt modelId="{83F9216C-89B7-4F67-94D3-44A1D62C7A5A}">
      <dgm:prSet phldrT="[Texto]"/>
      <dgm:spPr/>
      <dgm:t>
        <a:bodyPr/>
        <a:lstStyle/>
        <a:p>
          <a:r>
            <a:rPr lang="es-CL" dirty="0" smtClean="0"/>
            <a:t>Universalidad </a:t>
          </a:r>
          <a:endParaRPr lang="es-CL" dirty="0"/>
        </a:p>
      </dgm:t>
    </dgm:pt>
    <dgm:pt modelId="{0348B5C1-804B-4920-951D-AC35254907B7}" type="parTrans" cxnId="{6F9840F1-3D1A-4B31-8CEE-36ED048182E8}">
      <dgm:prSet/>
      <dgm:spPr/>
      <dgm:t>
        <a:bodyPr/>
        <a:lstStyle/>
        <a:p>
          <a:endParaRPr lang="es-CL"/>
        </a:p>
      </dgm:t>
    </dgm:pt>
    <dgm:pt modelId="{B2A4369F-8FA9-4884-B684-69743A5FFC29}" type="sibTrans" cxnId="{6F9840F1-3D1A-4B31-8CEE-36ED048182E8}">
      <dgm:prSet/>
      <dgm:spPr/>
      <dgm:t>
        <a:bodyPr/>
        <a:lstStyle/>
        <a:p>
          <a:endParaRPr lang="es-CL"/>
        </a:p>
      </dgm:t>
    </dgm:pt>
    <dgm:pt modelId="{6F33A881-A309-48D2-B7A9-D971C4238638}" type="pres">
      <dgm:prSet presAssocID="{83380F16-2E07-4AAC-A8AF-40721BA373DA}" presName="Name0" presStyleCnt="0">
        <dgm:presLayoutVars>
          <dgm:dir/>
          <dgm:animLvl val="lvl"/>
          <dgm:resizeHandles val="exact"/>
        </dgm:presLayoutVars>
      </dgm:prSet>
      <dgm:spPr/>
    </dgm:pt>
    <dgm:pt modelId="{37A7A799-C652-49D2-9A58-A46EC3EB8593}" type="pres">
      <dgm:prSet presAssocID="{ED669DCF-8705-4382-8C12-5AB7E2138637}" presName="parTxOnly" presStyleLbl="node1" presStyleIdx="0" presStyleCnt="3" custLinFactNeighborX="-67009" custLinFactNeighborY="564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E8FD3B18-A4A9-4009-A3B2-DE4227B80BD9}" type="pres">
      <dgm:prSet presAssocID="{9BDECA75-49B4-48FF-8D4D-013CC72893E2}" presName="parTxOnlySpace" presStyleCnt="0"/>
      <dgm:spPr/>
    </dgm:pt>
    <dgm:pt modelId="{42DE0DD3-4A2C-4FF0-9A99-CC54DDC715C1}" type="pres">
      <dgm:prSet presAssocID="{E11C6CBE-F2C1-4CE8-BA82-9FD35A15420A}" presName="parTxOnly" presStyleLbl="node1" presStyleIdx="1" presStyleCnt="3" custLinFactX="-657" custLinFactNeighborX="-100000" custLinFactNeighborY="56461">
        <dgm:presLayoutVars>
          <dgm:chMax val="0"/>
          <dgm:chPref val="0"/>
          <dgm:bulletEnabled val="1"/>
        </dgm:presLayoutVars>
      </dgm:prSet>
      <dgm:spPr/>
    </dgm:pt>
    <dgm:pt modelId="{B839BE2D-26E7-4A42-988F-F0649D871E62}" type="pres">
      <dgm:prSet presAssocID="{68F502F3-88A8-4D8D-854E-ADFF00887B70}" presName="parTxOnlySpace" presStyleCnt="0"/>
      <dgm:spPr/>
    </dgm:pt>
    <dgm:pt modelId="{CA8C6A5E-483B-4F4C-9C46-5A28E9D787C1}" type="pres">
      <dgm:prSet presAssocID="{83F9216C-89B7-4F67-94D3-44A1D62C7A5A}" presName="parTxOnly" presStyleLbl="node1" presStyleIdx="2" presStyleCnt="3" custLinFactX="-11231" custLinFactNeighborX="-100000" custLinFactNeighborY="56461">
        <dgm:presLayoutVars>
          <dgm:chMax val="0"/>
          <dgm:chPref val="0"/>
          <dgm:bulletEnabled val="1"/>
        </dgm:presLayoutVars>
      </dgm:prSet>
      <dgm:spPr/>
    </dgm:pt>
  </dgm:ptLst>
  <dgm:cxnLst>
    <dgm:cxn modelId="{D704A39D-9CEA-45C3-86AF-E39B2A512D51}" type="presOf" srcId="{83F9216C-89B7-4F67-94D3-44A1D62C7A5A}" destId="{CA8C6A5E-483B-4F4C-9C46-5A28E9D787C1}" srcOrd="0" destOrd="0" presId="urn:microsoft.com/office/officeart/2005/8/layout/chevron1"/>
    <dgm:cxn modelId="{C115DD99-31F5-402F-B36B-A47C659070F7}" type="presOf" srcId="{ED669DCF-8705-4382-8C12-5AB7E2138637}" destId="{37A7A799-C652-49D2-9A58-A46EC3EB8593}" srcOrd="0" destOrd="0" presId="urn:microsoft.com/office/officeart/2005/8/layout/chevron1"/>
    <dgm:cxn modelId="{C9803244-65F5-40F6-A9CC-2059001ABA95}" type="presOf" srcId="{83380F16-2E07-4AAC-A8AF-40721BA373DA}" destId="{6F33A881-A309-48D2-B7A9-D971C4238638}" srcOrd="0" destOrd="0" presId="urn:microsoft.com/office/officeart/2005/8/layout/chevron1"/>
    <dgm:cxn modelId="{AF385F9D-F01C-4FD0-971A-4762A12D79F9}" type="presOf" srcId="{E11C6CBE-F2C1-4CE8-BA82-9FD35A15420A}" destId="{42DE0DD3-4A2C-4FF0-9A99-CC54DDC715C1}" srcOrd="0" destOrd="0" presId="urn:microsoft.com/office/officeart/2005/8/layout/chevron1"/>
    <dgm:cxn modelId="{6F9840F1-3D1A-4B31-8CEE-36ED048182E8}" srcId="{83380F16-2E07-4AAC-A8AF-40721BA373DA}" destId="{83F9216C-89B7-4F67-94D3-44A1D62C7A5A}" srcOrd="2" destOrd="0" parTransId="{0348B5C1-804B-4920-951D-AC35254907B7}" sibTransId="{B2A4369F-8FA9-4884-B684-69743A5FFC29}"/>
    <dgm:cxn modelId="{146C43D3-150A-4218-8532-09C2DFD4387D}" srcId="{83380F16-2E07-4AAC-A8AF-40721BA373DA}" destId="{E11C6CBE-F2C1-4CE8-BA82-9FD35A15420A}" srcOrd="1" destOrd="0" parTransId="{CD112CF5-7A0D-4743-9D98-46939E8EC866}" sibTransId="{68F502F3-88A8-4D8D-854E-ADFF00887B70}"/>
    <dgm:cxn modelId="{8B9681EA-B384-4626-87BF-4189A9AB5973}" srcId="{83380F16-2E07-4AAC-A8AF-40721BA373DA}" destId="{ED669DCF-8705-4382-8C12-5AB7E2138637}" srcOrd="0" destOrd="0" parTransId="{1237E539-A917-4E65-BC80-38BF2C830A34}" sibTransId="{9BDECA75-49B4-48FF-8D4D-013CC72893E2}"/>
    <dgm:cxn modelId="{93ECBDE2-B89F-43C6-AD7C-96E3B5B26DEE}" type="presParOf" srcId="{6F33A881-A309-48D2-B7A9-D971C4238638}" destId="{37A7A799-C652-49D2-9A58-A46EC3EB8593}" srcOrd="0" destOrd="0" presId="urn:microsoft.com/office/officeart/2005/8/layout/chevron1"/>
    <dgm:cxn modelId="{B2B2E531-A3BF-48E1-BD70-73E15B59F853}" type="presParOf" srcId="{6F33A881-A309-48D2-B7A9-D971C4238638}" destId="{E8FD3B18-A4A9-4009-A3B2-DE4227B80BD9}" srcOrd="1" destOrd="0" presId="urn:microsoft.com/office/officeart/2005/8/layout/chevron1"/>
    <dgm:cxn modelId="{7160DD77-2C9F-407C-8F71-B847158FE7C1}" type="presParOf" srcId="{6F33A881-A309-48D2-B7A9-D971C4238638}" destId="{42DE0DD3-4A2C-4FF0-9A99-CC54DDC715C1}" srcOrd="2" destOrd="0" presId="urn:microsoft.com/office/officeart/2005/8/layout/chevron1"/>
    <dgm:cxn modelId="{A04ACCE3-34CE-4C37-BD01-E6142482B103}" type="presParOf" srcId="{6F33A881-A309-48D2-B7A9-D971C4238638}" destId="{B839BE2D-26E7-4A42-988F-F0649D871E62}" srcOrd="3" destOrd="0" presId="urn:microsoft.com/office/officeart/2005/8/layout/chevron1"/>
    <dgm:cxn modelId="{2268D2C8-F9DC-44C7-B7F4-EB7579CE7CF7}" type="presParOf" srcId="{6F33A881-A309-48D2-B7A9-D971C4238638}" destId="{CA8C6A5E-483B-4F4C-9C46-5A28E9D787C1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97A29B-FE2F-4745-95A4-7C27AB0D07C0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C8C860F0-6A55-49F1-B244-FE48B7788541}">
      <dgm:prSet phldrT="[Texto]" custT="1"/>
      <dgm:spPr/>
      <dgm:t>
        <a:bodyPr/>
        <a:lstStyle/>
        <a:p>
          <a:r>
            <a:rPr lang="es-CL" sz="2400" dirty="0" smtClean="0"/>
            <a:t>Casuística</a:t>
          </a:r>
        </a:p>
      </dgm:t>
    </dgm:pt>
    <dgm:pt modelId="{62BEB3DC-E011-497A-81CA-71E1970D240E}" type="parTrans" cxnId="{684B62BF-4585-4215-85C2-C9260E893F8B}">
      <dgm:prSet/>
      <dgm:spPr/>
      <dgm:t>
        <a:bodyPr/>
        <a:lstStyle/>
        <a:p>
          <a:endParaRPr lang="es-CL"/>
        </a:p>
      </dgm:t>
    </dgm:pt>
    <dgm:pt modelId="{EF9C8710-6962-40AE-B9DF-ABC4C5D2D993}" type="sibTrans" cxnId="{684B62BF-4585-4215-85C2-C9260E893F8B}">
      <dgm:prSet/>
      <dgm:spPr/>
      <dgm:t>
        <a:bodyPr/>
        <a:lstStyle/>
        <a:p>
          <a:endParaRPr lang="es-CL"/>
        </a:p>
      </dgm:t>
    </dgm:pt>
    <dgm:pt modelId="{DA2D40B3-F821-4790-BB75-992FEF8FD143}">
      <dgm:prSet phldrT="[Texto]"/>
      <dgm:spPr/>
      <dgm:t>
        <a:bodyPr/>
        <a:lstStyle/>
        <a:p>
          <a:endParaRPr lang="es-CL" dirty="0" smtClean="0"/>
        </a:p>
        <a:p>
          <a:r>
            <a:rPr lang="es-CL" dirty="0" smtClean="0"/>
            <a:t>Catastro</a:t>
          </a:r>
        </a:p>
        <a:p>
          <a:endParaRPr lang="es-CL" dirty="0"/>
        </a:p>
      </dgm:t>
    </dgm:pt>
    <dgm:pt modelId="{62CBC477-306D-4BEF-946D-7ADE25AA71EF}" type="parTrans" cxnId="{187BA205-3750-480B-8E00-E634CD2E4BDA}">
      <dgm:prSet/>
      <dgm:spPr/>
      <dgm:t>
        <a:bodyPr/>
        <a:lstStyle/>
        <a:p>
          <a:endParaRPr lang="es-CL"/>
        </a:p>
      </dgm:t>
    </dgm:pt>
    <dgm:pt modelId="{BEEBE595-96C9-4997-9C25-FA4A63E8201D}" type="sibTrans" cxnId="{187BA205-3750-480B-8E00-E634CD2E4BDA}">
      <dgm:prSet/>
      <dgm:spPr/>
      <dgm:t>
        <a:bodyPr/>
        <a:lstStyle/>
        <a:p>
          <a:endParaRPr lang="es-CL"/>
        </a:p>
      </dgm:t>
    </dgm:pt>
    <dgm:pt modelId="{56114EF9-06AB-469B-BD9D-6D9129E405C8}">
      <dgm:prSet phldrT="[Texto]"/>
      <dgm:spPr/>
      <dgm:t>
        <a:bodyPr/>
        <a:lstStyle/>
        <a:p>
          <a:r>
            <a:rPr lang="es-CL" dirty="0" smtClean="0"/>
            <a:t>Protocolo</a:t>
          </a:r>
        </a:p>
        <a:p>
          <a:r>
            <a:rPr lang="es-CL" dirty="0" smtClean="0"/>
            <a:t>(sistematización) </a:t>
          </a:r>
          <a:endParaRPr lang="es-CL" dirty="0"/>
        </a:p>
      </dgm:t>
    </dgm:pt>
    <dgm:pt modelId="{7FE718CD-AD6F-44EC-B260-F50C3D3C4040}" type="parTrans" cxnId="{4A5D0A97-69D0-4D4D-A8DB-7B413E0F5DF3}">
      <dgm:prSet/>
      <dgm:spPr/>
      <dgm:t>
        <a:bodyPr/>
        <a:lstStyle/>
        <a:p>
          <a:endParaRPr lang="es-CL"/>
        </a:p>
      </dgm:t>
    </dgm:pt>
    <dgm:pt modelId="{8D67C375-16B2-4A19-8B25-C5362DC3D837}" type="sibTrans" cxnId="{4A5D0A97-69D0-4D4D-A8DB-7B413E0F5DF3}">
      <dgm:prSet/>
      <dgm:spPr/>
      <dgm:t>
        <a:bodyPr/>
        <a:lstStyle/>
        <a:p>
          <a:endParaRPr lang="es-CL"/>
        </a:p>
      </dgm:t>
    </dgm:pt>
    <dgm:pt modelId="{FC20E438-4763-4FE6-B4C3-6059EBBDC6B6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dirty="0" smtClean="0"/>
            <a:t>Elaboración piloto</a:t>
          </a:r>
        </a:p>
        <a:p>
          <a:pPr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dirty="0"/>
        </a:p>
      </dgm:t>
    </dgm:pt>
    <dgm:pt modelId="{95BC36F0-EF1F-4C71-9790-CF8AEE3208EE}" type="parTrans" cxnId="{EAC62C6D-F27A-4528-9E5B-BE16573F784A}">
      <dgm:prSet/>
      <dgm:spPr/>
      <dgm:t>
        <a:bodyPr/>
        <a:lstStyle/>
        <a:p>
          <a:endParaRPr lang="es-CL"/>
        </a:p>
      </dgm:t>
    </dgm:pt>
    <dgm:pt modelId="{B4B694D6-00E4-4EBE-AEB8-0463394AF0D0}" type="sibTrans" cxnId="{EAC62C6D-F27A-4528-9E5B-BE16573F784A}">
      <dgm:prSet/>
      <dgm:spPr/>
      <dgm:t>
        <a:bodyPr/>
        <a:lstStyle/>
        <a:p>
          <a:endParaRPr lang="es-CL"/>
        </a:p>
      </dgm:t>
    </dgm:pt>
    <dgm:pt modelId="{912A4ECC-360B-45A5-87E1-F12448A00377}" type="pres">
      <dgm:prSet presAssocID="{B097A29B-FE2F-4745-95A4-7C27AB0D07C0}" presName="CompostProcess" presStyleCnt="0">
        <dgm:presLayoutVars>
          <dgm:dir/>
          <dgm:resizeHandles val="exact"/>
        </dgm:presLayoutVars>
      </dgm:prSet>
      <dgm:spPr/>
    </dgm:pt>
    <dgm:pt modelId="{E0714796-D0D3-4547-9037-390161CB886C}" type="pres">
      <dgm:prSet presAssocID="{B097A29B-FE2F-4745-95A4-7C27AB0D07C0}" presName="arrow" presStyleLbl="bgShp" presStyleIdx="0" presStyleCnt="1"/>
      <dgm:spPr/>
    </dgm:pt>
    <dgm:pt modelId="{CA0DA54F-118D-4FA7-AA36-82B2F5035121}" type="pres">
      <dgm:prSet presAssocID="{B097A29B-FE2F-4745-95A4-7C27AB0D07C0}" presName="linearProcess" presStyleCnt="0"/>
      <dgm:spPr/>
    </dgm:pt>
    <dgm:pt modelId="{99EA3771-EA1F-4B88-94F8-6CE7ECA8C780}" type="pres">
      <dgm:prSet presAssocID="{C8C860F0-6A55-49F1-B244-FE48B778854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B97B7895-7BA9-49C0-9461-869B035BAF42}" type="pres">
      <dgm:prSet presAssocID="{EF9C8710-6962-40AE-B9DF-ABC4C5D2D993}" presName="sibTrans" presStyleCnt="0"/>
      <dgm:spPr/>
    </dgm:pt>
    <dgm:pt modelId="{5ADC76A6-49F6-408D-B517-6665997F75F5}" type="pres">
      <dgm:prSet presAssocID="{DA2D40B3-F821-4790-BB75-992FEF8FD143}" presName="textNode" presStyleLbl="node1" presStyleIdx="1" presStyleCnt="4" custLinFactNeighborX="3494" custLinFactNeighborY="2152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30A70D9-A3BF-4A39-97B0-801F46C51123}" type="pres">
      <dgm:prSet presAssocID="{BEEBE595-96C9-4997-9C25-FA4A63E8201D}" presName="sibTrans" presStyleCnt="0"/>
      <dgm:spPr/>
    </dgm:pt>
    <dgm:pt modelId="{BEC7B493-1151-4F4C-86F4-D44B846A0591}" type="pres">
      <dgm:prSet presAssocID="{FC20E438-4763-4FE6-B4C3-6059EBBDC6B6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FC48E322-4F2F-4D3E-BBE1-8ACA48B3B253}" type="pres">
      <dgm:prSet presAssocID="{B4B694D6-00E4-4EBE-AEB8-0463394AF0D0}" presName="sibTrans" presStyleCnt="0"/>
      <dgm:spPr/>
    </dgm:pt>
    <dgm:pt modelId="{AB566FE0-B6BC-4587-8867-9388D52E31A7}" type="pres">
      <dgm:prSet presAssocID="{56114EF9-06AB-469B-BD9D-6D9129E405C8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A5D0A97-69D0-4D4D-A8DB-7B413E0F5DF3}" srcId="{B097A29B-FE2F-4745-95A4-7C27AB0D07C0}" destId="{56114EF9-06AB-469B-BD9D-6D9129E405C8}" srcOrd="3" destOrd="0" parTransId="{7FE718CD-AD6F-44EC-B260-F50C3D3C4040}" sibTransId="{8D67C375-16B2-4A19-8B25-C5362DC3D837}"/>
    <dgm:cxn modelId="{F1E4E27F-C7E7-4B9F-96D0-2076716BDF80}" type="presOf" srcId="{DA2D40B3-F821-4790-BB75-992FEF8FD143}" destId="{5ADC76A6-49F6-408D-B517-6665997F75F5}" srcOrd="0" destOrd="0" presId="urn:microsoft.com/office/officeart/2005/8/layout/hProcess9"/>
    <dgm:cxn modelId="{D32DA43D-ADE9-4B26-8813-72260709819C}" type="presOf" srcId="{FC20E438-4763-4FE6-B4C3-6059EBBDC6B6}" destId="{BEC7B493-1151-4F4C-86F4-D44B846A0591}" srcOrd="0" destOrd="0" presId="urn:microsoft.com/office/officeart/2005/8/layout/hProcess9"/>
    <dgm:cxn modelId="{86CE7FCF-F4BA-44E9-867C-7E8EE500CBEC}" type="presOf" srcId="{56114EF9-06AB-469B-BD9D-6D9129E405C8}" destId="{AB566FE0-B6BC-4587-8867-9388D52E31A7}" srcOrd="0" destOrd="0" presId="urn:microsoft.com/office/officeart/2005/8/layout/hProcess9"/>
    <dgm:cxn modelId="{684B62BF-4585-4215-85C2-C9260E893F8B}" srcId="{B097A29B-FE2F-4745-95A4-7C27AB0D07C0}" destId="{C8C860F0-6A55-49F1-B244-FE48B7788541}" srcOrd="0" destOrd="0" parTransId="{62BEB3DC-E011-497A-81CA-71E1970D240E}" sibTransId="{EF9C8710-6962-40AE-B9DF-ABC4C5D2D993}"/>
    <dgm:cxn modelId="{67AB2FB1-AF47-445A-BE4D-B2F9C59C0051}" type="presOf" srcId="{C8C860F0-6A55-49F1-B244-FE48B7788541}" destId="{99EA3771-EA1F-4B88-94F8-6CE7ECA8C780}" srcOrd="0" destOrd="0" presId="urn:microsoft.com/office/officeart/2005/8/layout/hProcess9"/>
    <dgm:cxn modelId="{187BA205-3750-480B-8E00-E634CD2E4BDA}" srcId="{B097A29B-FE2F-4745-95A4-7C27AB0D07C0}" destId="{DA2D40B3-F821-4790-BB75-992FEF8FD143}" srcOrd="1" destOrd="0" parTransId="{62CBC477-306D-4BEF-946D-7ADE25AA71EF}" sibTransId="{BEEBE595-96C9-4997-9C25-FA4A63E8201D}"/>
    <dgm:cxn modelId="{EAC62C6D-F27A-4528-9E5B-BE16573F784A}" srcId="{B097A29B-FE2F-4745-95A4-7C27AB0D07C0}" destId="{FC20E438-4763-4FE6-B4C3-6059EBBDC6B6}" srcOrd="2" destOrd="0" parTransId="{95BC36F0-EF1F-4C71-9790-CF8AEE3208EE}" sibTransId="{B4B694D6-00E4-4EBE-AEB8-0463394AF0D0}"/>
    <dgm:cxn modelId="{1635EB99-1FE6-4727-AC0B-32217900DAA1}" type="presOf" srcId="{B097A29B-FE2F-4745-95A4-7C27AB0D07C0}" destId="{912A4ECC-360B-45A5-87E1-F12448A00377}" srcOrd="0" destOrd="0" presId="urn:microsoft.com/office/officeart/2005/8/layout/hProcess9"/>
    <dgm:cxn modelId="{9AE88408-09C6-4288-A869-44AD1C5C6F40}" type="presParOf" srcId="{912A4ECC-360B-45A5-87E1-F12448A00377}" destId="{E0714796-D0D3-4547-9037-390161CB886C}" srcOrd="0" destOrd="0" presId="urn:microsoft.com/office/officeart/2005/8/layout/hProcess9"/>
    <dgm:cxn modelId="{7E294D7E-F74F-4869-83CF-BD1BCCCA90C3}" type="presParOf" srcId="{912A4ECC-360B-45A5-87E1-F12448A00377}" destId="{CA0DA54F-118D-4FA7-AA36-82B2F5035121}" srcOrd="1" destOrd="0" presId="urn:microsoft.com/office/officeart/2005/8/layout/hProcess9"/>
    <dgm:cxn modelId="{BBDF6C8A-1403-45F7-8DFD-26CD19F3E093}" type="presParOf" srcId="{CA0DA54F-118D-4FA7-AA36-82B2F5035121}" destId="{99EA3771-EA1F-4B88-94F8-6CE7ECA8C780}" srcOrd="0" destOrd="0" presId="urn:microsoft.com/office/officeart/2005/8/layout/hProcess9"/>
    <dgm:cxn modelId="{D91A7CE5-D85C-43A4-B0E2-F2F52F501BAA}" type="presParOf" srcId="{CA0DA54F-118D-4FA7-AA36-82B2F5035121}" destId="{B97B7895-7BA9-49C0-9461-869B035BAF42}" srcOrd="1" destOrd="0" presId="urn:microsoft.com/office/officeart/2005/8/layout/hProcess9"/>
    <dgm:cxn modelId="{1527F7FE-35B1-4EEA-BC33-4AE164C341CA}" type="presParOf" srcId="{CA0DA54F-118D-4FA7-AA36-82B2F5035121}" destId="{5ADC76A6-49F6-408D-B517-6665997F75F5}" srcOrd="2" destOrd="0" presId="urn:microsoft.com/office/officeart/2005/8/layout/hProcess9"/>
    <dgm:cxn modelId="{2B8DD0E2-76B6-422D-9F09-7154FCD91318}" type="presParOf" srcId="{CA0DA54F-118D-4FA7-AA36-82B2F5035121}" destId="{030A70D9-A3BF-4A39-97B0-801F46C51123}" srcOrd="3" destOrd="0" presId="urn:microsoft.com/office/officeart/2005/8/layout/hProcess9"/>
    <dgm:cxn modelId="{B275EF4E-AA58-4758-8A3E-A22798F8FA27}" type="presParOf" srcId="{CA0DA54F-118D-4FA7-AA36-82B2F5035121}" destId="{BEC7B493-1151-4F4C-86F4-D44B846A0591}" srcOrd="4" destOrd="0" presId="urn:microsoft.com/office/officeart/2005/8/layout/hProcess9"/>
    <dgm:cxn modelId="{CB7B9A43-2926-4EF1-A662-758F0B0FDECF}" type="presParOf" srcId="{CA0DA54F-118D-4FA7-AA36-82B2F5035121}" destId="{FC48E322-4F2F-4D3E-BBE1-8ACA48B3B253}" srcOrd="5" destOrd="0" presId="urn:microsoft.com/office/officeart/2005/8/layout/hProcess9"/>
    <dgm:cxn modelId="{BD975369-DF33-4437-A1DD-0D3B49C8E1BB}" type="presParOf" srcId="{CA0DA54F-118D-4FA7-AA36-82B2F5035121}" destId="{AB566FE0-B6BC-4587-8867-9388D52E31A7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A7A799-C652-49D2-9A58-A46EC3EB8593}">
      <dsp:nvSpPr>
        <dsp:cNvPr id="0" name=""/>
        <dsp:cNvSpPr/>
      </dsp:nvSpPr>
      <dsp:spPr>
        <a:xfrm>
          <a:off x="0" y="2088233"/>
          <a:ext cx="2175867" cy="870346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Tolerancia</a:t>
          </a:r>
          <a:endParaRPr lang="es-CL" sz="1600" kern="1200" dirty="0"/>
        </a:p>
      </dsp:txBody>
      <dsp:txXfrm>
        <a:off x="0" y="2088233"/>
        <a:ext cx="2175867" cy="870346"/>
      </dsp:txXfrm>
    </dsp:sp>
    <dsp:sp modelId="{42DE0DD3-4A2C-4FF0-9A99-CC54DDC715C1}">
      <dsp:nvSpPr>
        <dsp:cNvPr id="0" name=""/>
        <dsp:cNvSpPr/>
      </dsp:nvSpPr>
      <dsp:spPr>
        <a:xfrm>
          <a:off x="1728184" y="2088233"/>
          <a:ext cx="2175867" cy="870346"/>
        </a:xfrm>
        <a:prstGeom prst="chevron">
          <a:avLst/>
        </a:prstGeom>
        <a:solidFill>
          <a:schemeClr val="accent2">
            <a:hueOff val="-419062"/>
            <a:satOff val="-4829"/>
            <a:lumOff val="10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Diversidad </a:t>
          </a:r>
          <a:endParaRPr lang="es-CL" sz="1600" kern="1200" dirty="0"/>
        </a:p>
      </dsp:txBody>
      <dsp:txXfrm>
        <a:off x="1728184" y="2088233"/>
        <a:ext cx="2175867" cy="870346"/>
      </dsp:txXfrm>
    </dsp:sp>
    <dsp:sp modelId="{CA8C6A5E-483B-4F4C-9C46-5A28E9D787C1}">
      <dsp:nvSpPr>
        <dsp:cNvPr id="0" name=""/>
        <dsp:cNvSpPr/>
      </dsp:nvSpPr>
      <dsp:spPr>
        <a:xfrm>
          <a:off x="3456388" y="2088233"/>
          <a:ext cx="2175867" cy="870346"/>
        </a:xfrm>
        <a:prstGeom prst="chevron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21336" rIns="21336" bIns="21336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Universalidad </a:t>
          </a:r>
          <a:endParaRPr lang="es-CL" sz="1600" kern="1200" dirty="0"/>
        </a:p>
      </dsp:txBody>
      <dsp:txXfrm>
        <a:off x="3456388" y="2088233"/>
        <a:ext cx="2175867" cy="8703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714796-D0D3-4547-9037-390161CB886C}">
      <dsp:nvSpPr>
        <dsp:cNvPr id="0" name=""/>
        <dsp:cNvSpPr/>
      </dsp:nvSpPr>
      <dsp:spPr>
        <a:xfrm>
          <a:off x="617219" y="0"/>
          <a:ext cx="6995160" cy="438943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EA3771-EA1F-4B88-94F8-6CE7ECA8C780}">
      <dsp:nvSpPr>
        <dsp:cNvPr id="0" name=""/>
        <dsp:cNvSpPr/>
      </dsp:nvSpPr>
      <dsp:spPr>
        <a:xfrm>
          <a:off x="6178" y="1316831"/>
          <a:ext cx="1897293" cy="17557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Casuística</a:t>
          </a:r>
        </a:p>
      </dsp:txBody>
      <dsp:txXfrm>
        <a:off x="6178" y="1316831"/>
        <a:ext cx="1897293" cy="1755774"/>
      </dsp:txXfrm>
    </dsp:sp>
    <dsp:sp modelId="{5ADC76A6-49F6-408D-B517-6665997F75F5}">
      <dsp:nvSpPr>
        <dsp:cNvPr id="0" name=""/>
        <dsp:cNvSpPr/>
      </dsp:nvSpPr>
      <dsp:spPr>
        <a:xfrm>
          <a:off x="2120143" y="1354615"/>
          <a:ext cx="1897293" cy="1755774"/>
        </a:xfrm>
        <a:prstGeom prst="roundRect">
          <a:avLst/>
        </a:prstGeom>
        <a:solidFill>
          <a:schemeClr val="accent2">
            <a:hueOff val="-279374"/>
            <a:satOff val="-3219"/>
            <a:lumOff val="7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Catastro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>
        <a:off x="2120143" y="1354615"/>
        <a:ext cx="1897293" cy="1755774"/>
      </dsp:txXfrm>
    </dsp:sp>
    <dsp:sp modelId="{BEC7B493-1151-4F4C-86F4-D44B846A0591}">
      <dsp:nvSpPr>
        <dsp:cNvPr id="0" name=""/>
        <dsp:cNvSpPr/>
      </dsp:nvSpPr>
      <dsp:spPr>
        <a:xfrm>
          <a:off x="4219478" y="1316831"/>
          <a:ext cx="1897293" cy="1755774"/>
        </a:xfrm>
        <a:prstGeom prst="roundRect">
          <a:avLst/>
        </a:prstGeom>
        <a:solidFill>
          <a:schemeClr val="accent2">
            <a:hueOff val="-558749"/>
            <a:satOff val="-6439"/>
            <a:lumOff val="14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L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L" sz="1600" kern="1200" dirty="0" smtClean="0"/>
            <a:t>Elaboración piloto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1600" kern="1200" dirty="0"/>
        </a:p>
      </dsp:txBody>
      <dsp:txXfrm>
        <a:off x="4219478" y="1316831"/>
        <a:ext cx="1897293" cy="1755774"/>
      </dsp:txXfrm>
    </dsp:sp>
    <dsp:sp modelId="{AB566FE0-B6BC-4587-8867-9388D52E31A7}">
      <dsp:nvSpPr>
        <dsp:cNvPr id="0" name=""/>
        <dsp:cNvSpPr/>
      </dsp:nvSpPr>
      <dsp:spPr>
        <a:xfrm>
          <a:off x="6326128" y="1316831"/>
          <a:ext cx="1897293" cy="1755774"/>
        </a:xfrm>
        <a:prstGeom prst="roundRect">
          <a:avLst/>
        </a:prstGeom>
        <a:solidFill>
          <a:schemeClr val="accent2">
            <a:hueOff val="-838123"/>
            <a:satOff val="-9658"/>
            <a:lumOff val="21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Protocolo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600" kern="1200" dirty="0" smtClean="0"/>
            <a:t>(sistematización) </a:t>
          </a:r>
          <a:endParaRPr lang="es-CL" sz="1600" kern="1200" dirty="0"/>
        </a:p>
      </dsp:txBody>
      <dsp:txXfrm>
        <a:off x="6326128" y="1316831"/>
        <a:ext cx="1897293" cy="17557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CA38ED-F3CF-4F58-8338-6847FEA27F03}" type="datetimeFigureOut">
              <a:rPr lang="es-CL" smtClean="0"/>
              <a:pPr/>
              <a:t>12-04-2019</a:t>
            </a:fld>
            <a:endParaRPr lang="es-C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34D0DF-20E0-48AE-AEAE-3B67AB879388}" type="slidenum">
              <a:rPr lang="es-CL" smtClean="0"/>
              <a:pPr/>
              <a:t>‹Nº›</a:t>
            </a:fld>
            <a:endParaRPr lang="es-C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Innovación educativa e</a:t>
            </a:r>
            <a:br>
              <a:rPr lang="es-CL" dirty="0" smtClean="0"/>
            </a:br>
            <a:r>
              <a:rPr lang="es-CL" dirty="0" smtClean="0"/>
              <a:t>integración escolar 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4509120"/>
            <a:ext cx="7854696" cy="1752600"/>
          </a:xfrm>
        </p:spPr>
        <p:txBody>
          <a:bodyPr/>
          <a:lstStyle/>
          <a:p>
            <a:r>
              <a:rPr lang="es-CL" dirty="0" err="1" smtClean="0"/>
              <a:t>Flga</a:t>
            </a:r>
            <a:r>
              <a:rPr lang="es-CL" dirty="0" smtClean="0"/>
              <a:t>. Sra. Paulina Gómez Campbell</a:t>
            </a:r>
          </a:p>
          <a:p>
            <a:r>
              <a:rPr lang="es-CL" dirty="0" smtClean="0"/>
              <a:t>Encargada Programa Integración</a:t>
            </a:r>
          </a:p>
          <a:p>
            <a:r>
              <a:rPr lang="es-CL" dirty="0" smtClean="0"/>
              <a:t>DIREBIEN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¿porqué </a:t>
            </a:r>
            <a:r>
              <a:rPr lang="es-CL" sz="3200" dirty="0" smtClean="0"/>
              <a:t>el</a:t>
            </a:r>
            <a:r>
              <a:rPr lang="es-CL" sz="3200" dirty="0" smtClean="0"/>
              <a:t> </a:t>
            </a:r>
            <a:r>
              <a:rPr lang="es-CL" sz="3200" dirty="0" smtClean="0"/>
              <a:t>protocolo es una propuesta innovadora?</a:t>
            </a:r>
            <a:endParaRPr lang="es-CL" sz="32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03648" y="5445224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 smtClean="0"/>
              <a:t>En permanente mejora y revisión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76672"/>
            <a:ext cx="8229600" cy="1143000"/>
          </a:xfrm>
        </p:spPr>
        <p:txBody>
          <a:bodyPr/>
          <a:lstStyle/>
          <a:p>
            <a:r>
              <a:rPr lang="es-CL" dirty="0" smtClean="0"/>
              <a:t>pensemos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smtClean="0"/>
              <a:t>Ha tenido un impacto real?</a:t>
            </a:r>
          </a:p>
          <a:p>
            <a:r>
              <a:rPr lang="es-CL" dirty="0" smtClean="0"/>
              <a:t>Nos ha obligado a cambiar algunas prácticas, políticas y cultura?</a:t>
            </a:r>
          </a:p>
          <a:p>
            <a:pPr>
              <a:buNone/>
            </a:pPr>
            <a:endParaRPr lang="es-CL" dirty="0" smtClean="0"/>
          </a:p>
          <a:p>
            <a:r>
              <a:rPr lang="es-CL" dirty="0" smtClean="0"/>
              <a:t>Tiene un proceso de continuidad?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4" name="3 CuadroTexto"/>
          <p:cNvSpPr txBox="1"/>
          <p:nvPr/>
        </p:nvSpPr>
        <p:spPr>
          <a:xfrm>
            <a:off x="1763688" y="4797152"/>
            <a:ext cx="66247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dirty="0" smtClean="0"/>
              <a:t>No siempre podemos hacer grandes cosas,</a:t>
            </a:r>
          </a:p>
          <a:p>
            <a:pPr algn="r"/>
            <a:r>
              <a:rPr lang="es-CL" dirty="0" smtClean="0"/>
              <a:t>Pero siempre podemos hacer pequeñas cosas con gran AMOR. S.T.C</a:t>
            </a:r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Obstáculos de la innovación educativa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CL" sz="2000" dirty="0" err="1" smtClean="0"/>
              <a:t>Ball</a:t>
            </a:r>
            <a:r>
              <a:rPr lang="es-CL" sz="2000" dirty="0" smtClean="0"/>
              <a:t>, 1987; </a:t>
            </a:r>
            <a:r>
              <a:rPr lang="es-CL" sz="2000" dirty="0" err="1" smtClean="0"/>
              <a:t>Blase</a:t>
            </a:r>
            <a:r>
              <a:rPr lang="es-CL" sz="2000" dirty="0" smtClean="0"/>
              <a:t>, 1991</a:t>
            </a:r>
            <a:r>
              <a:rPr lang="es-CL" sz="2000" dirty="0" smtClean="0"/>
              <a:t>; </a:t>
            </a:r>
            <a:r>
              <a:rPr lang="en-US" sz="2000" dirty="0" smtClean="0"/>
              <a:t>Burlingame</a:t>
            </a:r>
            <a:r>
              <a:rPr lang="en-US" sz="2000" dirty="0" smtClean="0"/>
              <a:t>, 1988; Burns, 1961; Duke, 1976;</a:t>
            </a:r>
          </a:p>
          <a:p>
            <a:pPr>
              <a:buNone/>
            </a:pPr>
            <a:r>
              <a:rPr lang="es-CL" sz="2000" dirty="0" smtClean="0"/>
              <a:t>Malen, 1994; </a:t>
            </a:r>
            <a:r>
              <a:rPr lang="es-CL" sz="2000" dirty="0" err="1" smtClean="0"/>
              <a:t>Towsend</a:t>
            </a:r>
            <a:r>
              <a:rPr lang="es-CL" sz="2000" dirty="0" smtClean="0"/>
              <a:t>, 1990</a:t>
            </a:r>
          </a:p>
          <a:p>
            <a:pPr>
              <a:buNone/>
            </a:pPr>
            <a:endParaRPr lang="es-CL" sz="2000" dirty="0" smtClean="0"/>
          </a:p>
          <a:p>
            <a:pPr algn="ctr">
              <a:buNone/>
            </a:pPr>
            <a:r>
              <a:rPr lang="es-CL" sz="2000" u="sng" dirty="0" smtClean="0">
                <a:solidFill>
                  <a:srgbClr val="FF0000"/>
                </a:solidFill>
              </a:rPr>
              <a:t>LAS MICROPOLÍTICAS EN LAS </a:t>
            </a:r>
            <a:r>
              <a:rPr lang="es-CL" sz="2000" u="sng" dirty="0" smtClean="0">
                <a:solidFill>
                  <a:srgbClr val="FF0000"/>
                </a:solidFill>
              </a:rPr>
              <a:t>INSTITUCIONES</a:t>
            </a:r>
          </a:p>
          <a:p>
            <a:pPr algn="ctr">
              <a:buNone/>
            </a:pPr>
            <a:endParaRPr lang="es-CL" sz="2000" u="sng" dirty="0" smtClean="0"/>
          </a:p>
          <a:p>
            <a:pPr algn="ctr">
              <a:buNone/>
            </a:pPr>
            <a:endParaRPr lang="es-CL" sz="2000" u="sng" dirty="0" smtClean="0"/>
          </a:p>
          <a:p>
            <a:pPr>
              <a:buNone/>
            </a:pPr>
            <a:r>
              <a:rPr lang="es-CL" sz="2000" dirty="0" smtClean="0"/>
              <a:t>el poder político de individuos </a:t>
            </a:r>
            <a:r>
              <a:rPr lang="es-CL" sz="2000" dirty="0" smtClean="0"/>
              <a:t>y grupos </a:t>
            </a:r>
            <a:r>
              <a:rPr lang="es-CL" sz="2000" dirty="0" smtClean="0"/>
              <a:t>suele darse por sentado porque está</a:t>
            </a:r>
          </a:p>
          <a:p>
            <a:pPr>
              <a:buNone/>
            </a:pPr>
            <a:r>
              <a:rPr lang="es-CL" sz="2000" dirty="0" smtClean="0"/>
              <a:t>cimentado en estructuras organizativas </a:t>
            </a:r>
            <a:r>
              <a:rPr lang="es-CL" sz="2000" dirty="0" smtClean="0"/>
              <a:t>y culturales </a:t>
            </a:r>
            <a:r>
              <a:rPr lang="es-CL" sz="2000" dirty="0" smtClean="0"/>
              <a:t>que trabajan </a:t>
            </a:r>
            <a:r>
              <a:rPr lang="es-CL" sz="2000" dirty="0" smtClean="0"/>
              <a:t>para</a:t>
            </a:r>
          </a:p>
          <a:p>
            <a:pPr>
              <a:buNone/>
            </a:pPr>
            <a:r>
              <a:rPr lang="es-CL" sz="2000" dirty="0" smtClean="0"/>
              <a:t>preservar el status quo</a:t>
            </a:r>
          </a:p>
          <a:p>
            <a:pPr>
              <a:buNone/>
            </a:pPr>
            <a:endParaRPr lang="es-CL" sz="2000" u="sng" dirty="0" smtClean="0"/>
          </a:p>
          <a:p>
            <a:pPr>
              <a:buNone/>
            </a:pPr>
            <a:r>
              <a:rPr lang="es-CL" sz="2000" dirty="0" smtClean="0"/>
              <a:t>Reflejan típicamente el fuerte apoyo </a:t>
            </a:r>
            <a:r>
              <a:rPr lang="es-CL" sz="2000" dirty="0" smtClean="0"/>
              <a:t>de unos </a:t>
            </a:r>
            <a:r>
              <a:rPr lang="es-CL" sz="2000" dirty="0" smtClean="0"/>
              <a:t>y la férrea oposición de los </a:t>
            </a:r>
            <a:r>
              <a:rPr lang="es-CL" sz="2000" dirty="0" smtClean="0"/>
              <a:t>otros.</a:t>
            </a:r>
          </a:p>
          <a:p>
            <a:pPr>
              <a:buNone/>
            </a:pPr>
            <a:r>
              <a:rPr lang="es-CL" sz="2000" dirty="0" smtClean="0"/>
              <a:t>Los intereses </a:t>
            </a:r>
            <a:r>
              <a:rPr lang="es-CL" sz="2000" dirty="0" smtClean="0"/>
              <a:t>de ambos grupos están en </a:t>
            </a:r>
            <a:r>
              <a:rPr lang="es-CL" sz="2000" dirty="0" smtClean="0"/>
              <a:t>juego y </a:t>
            </a:r>
            <a:r>
              <a:rPr lang="es-CL" sz="2000" dirty="0" smtClean="0"/>
              <a:t>cada truco y recurso </a:t>
            </a:r>
            <a:r>
              <a:rPr lang="es-CL" sz="2000" dirty="0" smtClean="0"/>
              <a:t>será</a:t>
            </a:r>
          </a:p>
          <a:p>
            <a:pPr>
              <a:buNone/>
            </a:pPr>
            <a:r>
              <a:rPr lang="es-CL" sz="2000" dirty="0" smtClean="0"/>
              <a:t>e</a:t>
            </a:r>
            <a:r>
              <a:rPr lang="es-CL" sz="2000" dirty="0" smtClean="0"/>
              <a:t>mpleado para </a:t>
            </a:r>
            <a:r>
              <a:rPr lang="es-CL" sz="2000" dirty="0" smtClean="0"/>
              <a:t>provocar o para oponerse con </a:t>
            </a:r>
            <a:r>
              <a:rPr lang="es-CL" sz="2000" dirty="0" smtClean="0"/>
              <a:t>éxito a </a:t>
            </a:r>
            <a:r>
              <a:rPr lang="es-CL" sz="2000" dirty="0" smtClean="0"/>
              <a:t>la innovación </a:t>
            </a:r>
            <a:endParaRPr lang="es-CL" sz="2000" dirty="0" smtClean="0"/>
          </a:p>
          <a:p>
            <a:pPr algn="r">
              <a:buNone/>
            </a:pPr>
            <a:r>
              <a:rPr lang="es-CL" sz="2000" dirty="0" smtClean="0"/>
              <a:t>(</a:t>
            </a:r>
            <a:r>
              <a:rPr lang="es-CL" sz="2000" dirty="0" err="1" smtClean="0"/>
              <a:t>Mangham</a:t>
            </a:r>
            <a:r>
              <a:rPr lang="es-CL" sz="2000" dirty="0" smtClean="0"/>
              <a:t>, 1979: 133).</a:t>
            </a:r>
            <a:endParaRPr lang="es-CL" sz="2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Y pensemos </a:t>
            </a:r>
            <a:endParaRPr lang="es-CL" dirty="0"/>
          </a:p>
        </p:txBody>
      </p:sp>
      <p:sp>
        <p:nvSpPr>
          <p:cNvPr id="3074" name="AutoShape 2" descr="Resultado de imagen para sandwich de jamon con huev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3076" name="Picture 4" descr="SÃ¡ndwich De JamÃ³n Y Huev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6569564" cy="3528392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979712" y="573325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L" i="1" dirty="0" smtClean="0"/>
              <a:t>A veces sentimos que lo que hacemos es tan solo una gota en el mar, pero el mar sería menos si le faltara una gota.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67744" y="2780928"/>
            <a:ext cx="8229600" cy="1143000"/>
          </a:xfrm>
        </p:spPr>
        <p:txBody>
          <a:bodyPr/>
          <a:lstStyle/>
          <a:p>
            <a:r>
              <a:rPr lang="es-CL" dirty="0" smtClean="0"/>
              <a:t>Gracias!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 smtClean="0"/>
              <a:t>¿Qué es innovación educativa? 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u="sng" dirty="0" smtClean="0">
                <a:solidFill>
                  <a:srgbClr val="FF0000"/>
                </a:solidFill>
              </a:rPr>
              <a:t>Sistematización</a:t>
            </a:r>
            <a:r>
              <a:rPr lang="es-CL" sz="2400" dirty="0" smtClean="0"/>
              <a:t> de una </a:t>
            </a:r>
            <a:r>
              <a:rPr lang="es-CL" sz="2400" dirty="0" smtClean="0"/>
              <a:t>práctica</a:t>
            </a:r>
          </a:p>
          <a:p>
            <a:pPr>
              <a:buNone/>
            </a:pPr>
            <a:r>
              <a:rPr lang="es-CL" sz="2400" dirty="0" smtClean="0"/>
              <a:t>habitual </a:t>
            </a:r>
            <a:r>
              <a:rPr lang="es-CL" sz="2400" dirty="0" smtClean="0"/>
              <a:t>que puede seguir</a:t>
            </a:r>
          </a:p>
          <a:p>
            <a:pPr>
              <a:buNone/>
            </a:pPr>
            <a:r>
              <a:rPr lang="es-CL" sz="2400" dirty="0" smtClean="0"/>
              <a:t>siendo evaluada y mejorada.</a:t>
            </a:r>
          </a:p>
          <a:p>
            <a:pPr>
              <a:buNone/>
            </a:pPr>
            <a:r>
              <a:rPr lang="es-CL" sz="2400" dirty="0" smtClean="0"/>
              <a:t>Mediante </a:t>
            </a:r>
            <a:r>
              <a:rPr lang="es-CL" sz="2400" dirty="0"/>
              <a:t>los cuales se trata </a:t>
            </a:r>
            <a:r>
              <a:rPr lang="es-CL" sz="2400" dirty="0" smtClean="0"/>
              <a:t>de</a:t>
            </a:r>
          </a:p>
          <a:p>
            <a:pPr>
              <a:buNone/>
            </a:pPr>
            <a:r>
              <a:rPr lang="es-CL" sz="2400" dirty="0" smtClean="0"/>
              <a:t>introducir </a:t>
            </a:r>
            <a:r>
              <a:rPr lang="es-CL" sz="2400" dirty="0"/>
              <a:t>y provocar cambios </a:t>
            </a:r>
            <a:r>
              <a:rPr lang="es-CL" sz="2400" dirty="0" smtClean="0"/>
              <a:t>en</a:t>
            </a:r>
          </a:p>
          <a:p>
            <a:pPr>
              <a:buNone/>
            </a:pPr>
            <a:r>
              <a:rPr lang="es-CL" sz="2400" dirty="0" smtClean="0"/>
              <a:t>las </a:t>
            </a:r>
            <a:r>
              <a:rPr lang="es-CL" sz="2400" dirty="0"/>
              <a:t>prácticas educativas </a:t>
            </a:r>
            <a:r>
              <a:rPr lang="es-CL" sz="2400" dirty="0" smtClean="0"/>
              <a:t>vigentes.</a:t>
            </a:r>
          </a:p>
          <a:p>
            <a:pPr>
              <a:buNone/>
            </a:pPr>
            <a:endParaRPr lang="es-CL" sz="2400" dirty="0"/>
          </a:p>
          <a:p>
            <a:pPr>
              <a:buNone/>
            </a:pPr>
            <a:endParaRPr lang="es-CL" sz="2400" dirty="0"/>
          </a:p>
        </p:txBody>
      </p:sp>
      <p:sp>
        <p:nvSpPr>
          <p:cNvPr id="4" name="3 Rectángulo"/>
          <p:cNvSpPr/>
          <p:nvPr/>
        </p:nvSpPr>
        <p:spPr>
          <a:xfrm>
            <a:off x="323528" y="4869160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 smtClean="0"/>
              <a:t>“Si uno considera los cambios como amenaza, nunca innovará.</a:t>
            </a:r>
            <a:br>
              <a:rPr lang="es-CL" dirty="0" smtClean="0"/>
            </a:br>
            <a:r>
              <a:rPr lang="es-CL" dirty="0" smtClean="0"/>
              <a:t> No deseche algo simplemente porque no era lo que planificó,</a:t>
            </a:r>
          </a:p>
          <a:p>
            <a:r>
              <a:rPr lang="es-CL" dirty="0" smtClean="0"/>
              <a:t> lo inesperado es la mejor fuente de innovación.” </a:t>
            </a:r>
            <a:br>
              <a:rPr lang="es-CL" dirty="0" smtClean="0"/>
            </a:br>
            <a:r>
              <a:rPr lang="es-CL" dirty="0" smtClean="0"/>
              <a:t>				</a:t>
            </a:r>
          </a:p>
          <a:p>
            <a:r>
              <a:rPr lang="es-CL" dirty="0" smtClean="0"/>
              <a:t>	</a:t>
            </a:r>
            <a:r>
              <a:rPr lang="es-CL" dirty="0" smtClean="0"/>
              <a:t>			</a:t>
            </a:r>
            <a:r>
              <a:rPr lang="es-CL" dirty="0" smtClean="0"/>
              <a:t>Peter </a:t>
            </a:r>
            <a:r>
              <a:rPr lang="es-CL" dirty="0" err="1" smtClean="0"/>
              <a:t>Drucker</a:t>
            </a:r>
            <a:r>
              <a:rPr lang="es-CL" dirty="0" smtClean="0"/>
              <a:t> (2000)</a:t>
            </a:r>
            <a:r>
              <a:rPr lang="es-CL" sz="1600" dirty="0" smtClean="0"/>
              <a:t/>
            </a:r>
            <a:br>
              <a:rPr lang="es-CL" sz="1600" dirty="0" smtClean="0"/>
            </a:b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58042"/>
          <a:stretch>
            <a:fillRect/>
          </a:stretch>
        </p:blipFill>
        <p:spPr bwMode="auto">
          <a:xfrm>
            <a:off x="6228184" y="1124744"/>
            <a:ext cx="2557661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23728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L" sz="3600" dirty="0" smtClean="0"/>
              <a:t>Cómo impacta </a:t>
            </a:r>
            <a:endParaRPr lang="es-CL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r>
              <a:rPr lang="es-CL" dirty="0" smtClean="0"/>
              <a:t>La </a:t>
            </a:r>
            <a:r>
              <a:rPr lang="es-CL" dirty="0" smtClean="0"/>
              <a:t>innovación, por tanto, va asociada al cambio</a:t>
            </a:r>
          </a:p>
          <a:p>
            <a:pPr algn="ctr">
              <a:buNone/>
            </a:pPr>
            <a:r>
              <a:rPr lang="es-CL" dirty="0" smtClean="0"/>
              <a:t>y tiene un componente – explícito u oculto-</a:t>
            </a:r>
          </a:p>
          <a:p>
            <a:pPr algn="ctr">
              <a:buNone/>
            </a:pPr>
            <a:r>
              <a:rPr lang="es-CL" dirty="0" smtClean="0"/>
              <a:t>ideológico, cognitivo, ético y afectivo</a:t>
            </a:r>
            <a:r>
              <a:rPr lang="es-CL" dirty="0" smtClean="0"/>
              <a:t>.</a:t>
            </a:r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endParaRPr lang="es-CL" sz="2600" b="1" i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es-CL" sz="2600" b="1" i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547664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"/>
          <p:cNvSpPr/>
          <p:nvPr/>
        </p:nvSpPr>
        <p:spPr>
          <a:xfrm>
            <a:off x="5868144" y="3933056"/>
            <a:ext cx="26225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Maturana y Varela (1994).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5656" y="0"/>
            <a:ext cx="8229600" cy="1143000"/>
          </a:xfrm>
        </p:spPr>
        <p:txBody>
          <a:bodyPr>
            <a:normAutofit/>
          </a:bodyPr>
          <a:lstStyle/>
          <a:p>
            <a:r>
              <a:rPr lang="es-CL" sz="2800" dirty="0" smtClean="0"/>
              <a:t>Innovación Educativa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CL" sz="2400" dirty="0" smtClean="0"/>
              <a:t>Está </a:t>
            </a:r>
            <a:r>
              <a:rPr lang="es-CL" sz="2400" dirty="0" smtClean="0"/>
              <a:t>fundamentada sobre </a:t>
            </a:r>
            <a:r>
              <a:rPr lang="es-CL" sz="2400" dirty="0" smtClean="0"/>
              <a:t>el aprendizaje</a:t>
            </a:r>
          </a:p>
          <a:p>
            <a:pPr>
              <a:buNone/>
            </a:pPr>
            <a:r>
              <a:rPr lang="es-CL" sz="2400" dirty="0" smtClean="0"/>
              <a:t>S</a:t>
            </a:r>
            <a:r>
              <a:rPr lang="es-CL" sz="2400" dirty="0" smtClean="0"/>
              <a:t>e encuentra ligado </a:t>
            </a:r>
            <a:r>
              <a:rPr lang="es-CL" sz="2400" dirty="0" smtClean="0"/>
              <a:t>a la acción transformadora del</a:t>
            </a:r>
          </a:p>
          <a:p>
            <a:pPr>
              <a:buNone/>
            </a:pPr>
            <a:r>
              <a:rPr lang="es-CL" sz="2400" dirty="0" smtClean="0"/>
              <a:t>mundo. </a:t>
            </a: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Tiene </a:t>
            </a:r>
            <a:r>
              <a:rPr lang="es-CL" sz="2400" dirty="0" smtClean="0"/>
              <a:t>un profundo sentido </a:t>
            </a:r>
            <a:r>
              <a:rPr lang="es-CL" sz="2400" dirty="0" smtClean="0"/>
              <a:t>de cambio.</a:t>
            </a:r>
            <a:endParaRPr lang="es-CL" sz="2400" dirty="0" smtClean="0"/>
          </a:p>
          <a:p>
            <a:pPr>
              <a:buNone/>
            </a:pPr>
            <a:r>
              <a:rPr lang="es-CL" sz="2400" dirty="0" smtClean="0"/>
              <a:t>Estas deben </a:t>
            </a:r>
            <a:r>
              <a:rPr lang="es-CL" sz="2400" dirty="0" smtClean="0"/>
              <a:t>ser:</a:t>
            </a:r>
          </a:p>
          <a:p>
            <a:pPr>
              <a:buNone/>
            </a:pPr>
            <a:r>
              <a:rPr lang="es-CL" sz="2400" dirty="0" smtClean="0"/>
              <a:t>-    organizadas </a:t>
            </a:r>
          </a:p>
          <a:p>
            <a:pPr>
              <a:buFontTx/>
              <a:buChar char="-"/>
            </a:pPr>
            <a:r>
              <a:rPr lang="es-CL" sz="2400" dirty="0" smtClean="0"/>
              <a:t>Planificadas</a:t>
            </a:r>
            <a:endParaRPr lang="es-CL" sz="2400" dirty="0" smtClean="0"/>
          </a:p>
          <a:p>
            <a:pPr>
              <a:buFontTx/>
              <a:buChar char="-"/>
            </a:pPr>
            <a:r>
              <a:rPr lang="es-CL" sz="2400" dirty="0" smtClean="0"/>
              <a:t>logre sus impactos </a:t>
            </a:r>
            <a:r>
              <a:rPr lang="es-CL" sz="2400" dirty="0" smtClean="0"/>
              <a:t>en </a:t>
            </a:r>
            <a:r>
              <a:rPr lang="es-CL" sz="2400" dirty="0" smtClean="0"/>
              <a:t>la </a:t>
            </a:r>
            <a:r>
              <a:rPr lang="es-CL" sz="2400" dirty="0" smtClean="0"/>
              <a:t>sociedad</a:t>
            </a:r>
            <a:endParaRPr lang="es-CL" sz="2400" dirty="0"/>
          </a:p>
        </p:txBody>
      </p:sp>
      <p:sp>
        <p:nvSpPr>
          <p:cNvPr id="5" name="4 Rectángulo"/>
          <p:cNvSpPr/>
          <p:nvPr/>
        </p:nvSpPr>
        <p:spPr>
          <a:xfrm>
            <a:off x="1907704" y="5103674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s-CL" sz="3600" b="1" i="1" dirty="0" smtClean="0">
                <a:solidFill>
                  <a:srgbClr val="00B050"/>
                </a:solidFill>
                <a:latin typeface="Bradley Hand ITC" pitchFamily="66" charset="0"/>
              </a:rPr>
              <a:t>Educar significa: acoger vida, despertar vida y </a:t>
            </a:r>
            <a:r>
              <a:rPr lang="es-CL" sz="3600" b="1" i="1" dirty="0" smtClean="0">
                <a:solidFill>
                  <a:srgbClr val="00B050"/>
                </a:solidFill>
                <a:latin typeface="Bradley Hand ITC" pitchFamily="66" charset="0"/>
              </a:rPr>
              <a:t>transformar </a:t>
            </a:r>
            <a:r>
              <a:rPr lang="es-CL" sz="3600" b="1" i="1" dirty="0" smtClean="0">
                <a:solidFill>
                  <a:srgbClr val="00B050"/>
                </a:solidFill>
                <a:latin typeface="Bradley Hand ITC" pitchFamily="66" charset="0"/>
              </a:rPr>
              <a:t>vida.</a:t>
            </a:r>
            <a:br>
              <a:rPr lang="es-CL" sz="3600" b="1" i="1" dirty="0" smtClean="0">
                <a:solidFill>
                  <a:srgbClr val="00B050"/>
                </a:solidFill>
                <a:latin typeface="Bradley Hand ITC" pitchFamily="66" charset="0"/>
              </a:rPr>
            </a:br>
            <a:r>
              <a:rPr lang="es-CL" sz="3600" b="1" i="1" dirty="0" smtClean="0">
                <a:solidFill>
                  <a:srgbClr val="00B050"/>
                </a:solidFill>
                <a:latin typeface="Bradley Hand ITC" pitchFamily="66" charset="0"/>
              </a:rPr>
              <a:t>						P.K.</a:t>
            </a:r>
            <a:endParaRPr lang="es-CL" sz="3600" b="1" i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05800" cy="1143000"/>
          </a:xfrm>
        </p:spPr>
        <p:txBody>
          <a:bodyPr>
            <a:normAutofit/>
          </a:bodyPr>
          <a:lstStyle/>
          <a:p>
            <a:r>
              <a:rPr lang="es-CL" sz="3200" dirty="0" smtClean="0"/>
              <a:t>Beneficios de la innovación educativa </a:t>
            </a:r>
            <a:endParaRPr lang="es-CL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700808"/>
            <a:ext cx="79928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dirty="0" smtClean="0"/>
              <a:t>Sistematiza una práctica de forma organizada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r>
              <a:rPr lang="es-CL" dirty="0" smtClean="0"/>
              <a:t>Convierte al educador en un sujeto creador y productor del saber, permitiendo reorientar su quehacer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r>
              <a:rPr lang="es-CL" dirty="0" smtClean="0"/>
              <a:t>Flexibiliza a la institución educativa pues lo obliga a dar respuesta a estos cambios. 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r>
              <a:rPr lang="es-CL" dirty="0" smtClean="0"/>
              <a:t>Evita la parálisis e inflexibilidad construyendo sistemas menos individualistas y más participativos.</a:t>
            </a:r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>
              <a:buAutoNum type="arabicParenR"/>
            </a:pPr>
            <a:endParaRPr lang="es-CL" dirty="0" smtClean="0"/>
          </a:p>
          <a:p>
            <a:pPr marL="342900" indent="-342900" algn="r"/>
            <a:r>
              <a:rPr lang="es-CL" dirty="0" smtClean="0"/>
              <a:t>Mejía 2010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r>
              <a:rPr lang="es-CL" sz="3200" dirty="0" smtClean="0"/>
              <a:t>Innovación como educadoras</a:t>
            </a:r>
            <a:endParaRPr lang="es-CL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'</a:t>
            </a:r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Enseñarás a volar, pero no volarán </a:t>
            </a:r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</a:p>
          <a:p>
            <a:pPr>
              <a:buNone/>
            </a:pPr>
            <a:r>
              <a:rPr lang="es-CL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vuelo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... 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Enseñarás a soñar,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pero no soñarán 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</a:p>
          <a:p>
            <a:pPr>
              <a:buNone/>
            </a:pP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sueño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... Enseñarás a vivir, pero no vivirán 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tu</a:t>
            </a:r>
          </a:p>
          <a:p>
            <a:pPr>
              <a:buNone/>
            </a:pP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vida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Sin embargo, en cada vida, en 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cada</a:t>
            </a:r>
          </a:p>
          <a:p>
            <a:pPr>
              <a:buNone/>
            </a:pP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vuelo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en cada sueño, perdurará siempre 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la</a:t>
            </a:r>
          </a:p>
          <a:p>
            <a:pPr>
              <a:buNone/>
            </a:pP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huella 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 camino enseñado</a:t>
            </a:r>
            <a:r>
              <a:rPr lang="es-CL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'.  S.T.C</a:t>
            </a:r>
          </a:p>
          <a:p>
            <a:pPr>
              <a:buNone/>
            </a:pPr>
            <a:endParaRPr lang="es-CL" sz="2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s-CL" sz="5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DEJA  HUELLA!!!!!!!</a:t>
            </a:r>
            <a:endParaRPr lang="es-CL" sz="5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z="2800" dirty="0" smtClean="0"/>
              <a:t>Obstáculos</a:t>
            </a:r>
            <a:r>
              <a:rPr lang="es-CL" dirty="0" smtClean="0"/>
              <a:t> </a:t>
            </a:r>
            <a:r>
              <a:rPr lang="es-CL" sz="2800" dirty="0" smtClean="0"/>
              <a:t>para la innovación </a:t>
            </a:r>
            <a:endParaRPr lang="es-CL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CL" sz="1800" dirty="0" smtClean="0"/>
              <a:t>Se suele decir que </a:t>
            </a:r>
            <a:r>
              <a:rPr lang="es-CL" sz="1800" u="sng" dirty="0" smtClean="0"/>
              <a:t>no se está </a:t>
            </a:r>
            <a:r>
              <a:rPr lang="es-CL" sz="1800" u="sng" dirty="0" smtClean="0"/>
              <a:t>preparado </a:t>
            </a:r>
            <a:r>
              <a:rPr lang="es-CL" sz="1800" dirty="0" smtClean="0"/>
              <a:t>para </a:t>
            </a:r>
            <a:r>
              <a:rPr lang="es-CL" sz="1800" dirty="0" smtClean="0"/>
              <a:t>los </a:t>
            </a:r>
            <a:r>
              <a:rPr lang="es-CL" sz="1800" dirty="0" smtClean="0"/>
              <a:t>cambios   </a:t>
            </a:r>
          </a:p>
          <a:p>
            <a:pPr>
              <a:buNone/>
            </a:pPr>
            <a:endParaRPr lang="es-CL" sz="1800" dirty="0" smtClean="0"/>
          </a:p>
          <a:p>
            <a:pPr>
              <a:buNone/>
            </a:pPr>
            <a:r>
              <a:rPr lang="es-CL" sz="1800" dirty="0" smtClean="0"/>
              <a:t>Modelos mentales impuestos, basados en creencias, </a:t>
            </a:r>
            <a:r>
              <a:rPr lang="es-CL" sz="1800" dirty="0" smtClean="0"/>
              <a:t>costumbres, normas </a:t>
            </a:r>
            <a:r>
              <a:rPr lang="es-CL" sz="1800" dirty="0" smtClean="0"/>
              <a:t>y</a:t>
            </a:r>
          </a:p>
          <a:p>
            <a:pPr>
              <a:buNone/>
            </a:pPr>
            <a:r>
              <a:rPr lang="es-CL" sz="1800" dirty="0" smtClean="0"/>
              <a:t>conductas</a:t>
            </a:r>
          </a:p>
          <a:p>
            <a:pPr>
              <a:buNone/>
            </a:pPr>
            <a:endParaRPr lang="es-CL" sz="1800" dirty="0" smtClean="0"/>
          </a:p>
          <a:p>
            <a:pPr>
              <a:buNone/>
            </a:pPr>
            <a:r>
              <a:rPr lang="es-CL" sz="1800" dirty="0" smtClean="0"/>
              <a:t>Prejuicios raciales</a:t>
            </a:r>
            <a:r>
              <a:rPr lang="es-CL" sz="1800" dirty="0" smtClean="0"/>
              <a:t>, de género, </a:t>
            </a:r>
            <a:r>
              <a:rPr lang="es-CL" sz="1800" dirty="0" smtClean="0"/>
              <a:t>religiosos, culturales, capacidades.</a:t>
            </a:r>
          </a:p>
          <a:p>
            <a:pPr>
              <a:buNone/>
            </a:pPr>
            <a:endParaRPr lang="es-CL" sz="1800" dirty="0" smtClean="0"/>
          </a:p>
          <a:p>
            <a:pPr>
              <a:buNone/>
            </a:pPr>
            <a:r>
              <a:rPr lang="es-CL" sz="1800" dirty="0" smtClean="0"/>
              <a:t>Confundir calidad de educación con resultados específicos. </a:t>
            </a:r>
          </a:p>
          <a:p>
            <a:pPr>
              <a:buNone/>
            </a:pP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644008" y="5517232"/>
            <a:ext cx="3465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 smtClean="0"/>
              <a:t>ROBALINO, M. y ELORES, D. (2010).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88640"/>
            <a:ext cx="8305800" cy="1143000"/>
          </a:xfrm>
        </p:spPr>
        <p:txBody>
          <a:bodyPr>
            <a:normAutofit/>
          </a:bodyPr>
          <a:lstStyle/>
          <a:p>
            <a:r>
              <a:rPr lang="es-CL" sz="3200" dirty="0" smtClean="0"/>
              <a:t>Calidad de la educación e innovación </a:t>
            </a:r>
            <a:endParaRPr lang="es-CL" sz="3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467544" y="1700808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Conceptos ligados estrechamente</a:t>
            </a:r>
          </a:p>
          <a:p>
            <a:endParaRPr lang="es-CL" dirty="0" smtClean="0"/>
          </a:p>
          <a:p>
            <a:r>
              <a:rPr lang="es-CL" dirty="0" smtClean="0"/>
              <a:t>Calidad </a:t>
            </a:r>
            <a:r>
              <a:rPr lang="es-CL" dirty="0" smtClean="0"/>
              <a:t>de la educación </a:t>
            </a:r>
            <a:r>
              <a:rPr lang="es-CL" dirty="0" smtClean="0"/>
              <a:t>está </a:t>
            </a:r>
            <a:r>
              <a:rPr lang="es-CL" dirty="0" smtClean="0"/>
              <a:t>relacionado con el </a:t>
            </a:r>
            <a:r>
              <a:rPr lang="es-CL" dirty="0" smtClean="0"/>
              <a:t>ideal de </a:t>
            </a:r>
            <a:r>
              <a:rPr lang="es-CL" dirty="0" smtClean="0"/>
              <a:t>sociedad e institución que se </a:t>
            </a:r>
            <a:r>
              <a:rPr lang="es-CL" dirty="0" smtClean="0"/>
              <a:t>quiere construir.</a:t>
            </a:r>
          </a:p>
          <a:p>
            <a:endParaRPr lang="es-CL" dirty="0" smtClean="0"/>
          </a:p>
          <a:p>
            <a:r>
              <a:rPr lang="es-CL" dirty="0" smtClean="0"/>
              <a:t>IDEALMENTE nuestros JJII deben incorporar el </a:t>
            </a:r>
            <a:r>
              <a:rPr lang="es-CL" dirty="0" smtClean="0"/>
              <a:t>enfoque de </a:t>
            </a:r>
            <a:r>
              <a:rPr lang="es-CL" dirty="0" smtClean="0"/>
              <a:t>derechos humanos el </a:t>
            </a:r>
            <a:r>
              <a:rPr lang="es-CL" dirty="0" smtClean="0"/>
              <a:t>cual</a:t>
            </a:r>
          </a:p>
          <a:p>
            <a:r>
              <a:rPr lang="es-CL" dirty="0" smtClean="0"/>
              <a:t>relaciona ‘calidad de la educación’, </a:t>
            </a:r>
            <a:r>
              <a:rPr lang="es-CL" dirty="0" smtClean="0"/>
              <a:t>más allá </a:t>
            </a:r>
            <a:r>
              <a:rPr lang="es-CL" dirty="0" smtClean="0"/>
              <a:t>de la eficacia y eficiencia, con</a:t>
            </a:r>
            <a:r>
              <a:rPr lang="es-CL" dirty="0" smtClean="0"/>
              <a:t>:</a:t>
            </a:r>
          </a:p>
          <a:p>
            <a:endParaRPr lang="es-CL" dirty="0" smtClean="0"/>
          </a:p>
          <a:p>
            <a:r>
              <a:rPr lang="es-CL" dirty="0" smtClean="0"/>
              <a:t>• Educación para la igualdad y la </a:t>
            </a:r>
            <a:r>
              <a:rPr lang="es-CL" dirty="0" smtClean="0"/>
              <a:t>equidad (</a:t>
            </a:r>
            <a:r>
              <a:rPr lang="es-CL" dirty="0" smtClean="0"/>
              <a:t>social);</a:t>
            </a:r>
          </a:p>
          <a:p>
            <a:r>
              <a:rPr lang="es-CL" dirty="0" smtClean="0"/>
              <a:t>• Educación relevante (importancia);</a:t>
            </a:r>
          </a:p>
          <a:p>
            <a:r>
              <a:rPr lang="es-CL" dirty="0" smtClean="0"/>
              <a:t>• Educación pertinente (adecuada</a:t>
            </a:r>
            <a:r>
              <a:rPr lang="es-CL" dirty="0" smtClean="0"/>
              <a:t>);</a:t>
            </a:r>
            <a:endParaRPr lang="es-CL" dirty="0" smtClean="0"/>
          </a:p>
          <a:p>
            <a:r>
              <a:rPr lang="es-CL" dirty="0" smtClean="0"/>
              <a:t>• Educación contextualizada en </a:t>
            </a:r>
            <a:r>
              <a:rPr lang="es-CL" dirty="0" smtClean="0"/>
              <a:t>el territorio</a:t>
            </a:r>
            <a:r>
              <a:rPr lang="es-CL" dirty="0" smtClean="0"/>
              <a:t>, y</a:t>
            </a:r>
          </a:p>
          <a:p>
            <a:r>
              <a:rPr lang="es-CL" dirty="0" smtClean="0"/>
              <a:t>• Educación afincada en las </a:t>
            </a:r>
            <a:r>
              <a:rPr lang="es-CL" dirty="0" smtClean="0"/>
              <a:t>matrices culturales </a:t>
            </a:r>
            <a:r>
              <a:rPr lang="es-CL" dirty="0" smtClean="0"/>
              <a:t>y sociales (interculturalidad</a:t>
            </a:r>
            <a:r>
              <a:rPr lang="es-CL" dirty="0" smtClean="0"/>
              <a:t>).</a:t>
            </a:r>
            <a:endParaRPr lang="es-CL" dirty="0" smtClean="0"/>
          </a:p>
          <a:p>
            <a:endParaRPr lang="es-CL" dirty="0" smtClean="0"/>
          </a:p>
          <a:p>
            <a:pPr algn="r"/>
            <a:r>
              <a:rPr lang="es-CL" dirty="0" smtClean="0"/>
              <a:t>(OREALC/UNESCO</a:t>
            </a:r>
            <a:r>
              <a:rPr lang="es-CL" dirty="0" smtClean="0"/>
              <a:t>, 2007),</a:t>
            </a:r>
            <a:endParaRPr lang="es-CL" dirty="0" smtClean="0"/>
          </a:p>
          <a:p>
            <a:endParaRPr lang="es-CL" dirty="0" smtClean="0"/>
          </a:p>
          <a:p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Entonces…….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r>
              <a:rPr lang="es-CL" dirty="0" smtClean="0"/>
              <a:t>la </a:t>
            </a:r>
            <a:r>
              <a:rPr lang="es-CL" dirty="0" smtClean="0"/>
              <a:t>innovación no es </a:t>
            </a:r>
            <a:r>
              <a:rPr lang="es-CL" dirty="0" smtClean="0"/>
              <a:t>una simple </a:t>
            </a:r>
            <a:r>
              <a:rPr lang="es-CL" dirty="0" smtClean="0"/>
              <a:t>mejora sino una </a:t>
            </a:r>
            <a:r>
              <a:rPr lang="es-CL" sz="4400" dirty="0" smtClean="0">
                <a:solidFill>
                  <a:srgbClr val="FF0000"/>
                </a:solidFill>
              </a:rPr>
              <a:t>TRANSFORMACIÓN;</a:t>
            </a:r>
            <a:endParaRPr lang="es-CL" sz="40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CL" dirty="0" smtClean="0"/>
              <a:t>una ruptura con los esquemas y la cultura</a:t>
            </a:r>
          </a:p>
          <a:p>
            <a:pPr algn="ctr">
              <a:buNone/>
            </a:pPr>
            <a:r>
              <a:rPr lang="es-CL" dirty="0" smtClean="0"/>
              <a:t>vigentes en las escuelas</a:t>
            </a:r>
            <a:r>
              <a:rPr lang="es-CL" dirty="0" smtClean="0"/>
              <a:t>.</a:t>
            </a:r>
          </a:p>
          <a:p>
            <a:pPr algn="ctr">
              <a:buNone/>
            </a:pPr>
            <a:endParaRPr lang="es-CL" dirty="0" smtClean="0"/>
          </a:p>
          <a:p>
            <a:pPr algn="ctr">
              <a:buNone/>
            </a:pPr>
            <a:r>
              <a:rPr lang="es-CL" dirty="0" smtClean="0"/>
              <a:t>No es un producto sino un proceso.</a:t>
            </a:r>
          </a:p>
          <a:p>
            <a:pPr algn="r">
              <a:buNone/>
            </a:pPr>
            <a:r>
              <a:rPr lang="es-CL" sz="1800" dirty="0" smtClean="0"/>
              <a:t>BLASE, J. (2002).</a:t>
            </a:r>
            <a:endParaRPr lang="es-C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206</TotalTime>
  <Words>603</Words>
  <Application>Microsoft Office PowerPoint</Application>
  <PresentationFormat>Presentación en pantalla (4:3)</PresentationFormat>
  <Paragraphs>126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Flujo</vt:lpstr>
      <vt:lpstr>Innovación educativa e integración escolar  </vt:lpstr>
      <vt:lpstr>¿Qué es innovación educativa? </vt:lpstr>
      <vt:lpstr>Cómo impacta </vt:lpstr>
      <vt:lpstr>Innovación Educativa</vt:lpstr>
      <vt:lpstr>Beneficios de la innovación educativa </vt:lpstr>
      <vt:lpstr>Innovación como educadoras</vt:lpstr>
      <vt:lpstr>Obstáculos para la innovación </vt:lpstr>
      <vt:lpstr>Calidad de la educación e innovación </vt:lpstr>
      <vt:lpstr>Entonces…….</vt:lpstr>
      <vt:lpstr>¿porqué el protocolo es una propuesta innovadora?</vt:lpstr>
      <vt:lpstr>pensemos</vt:lpstr>
      <vt:lpstr>Obstáculos de la innovación educativa </vt:lpstr>
      <vt:lpstr>Y pensemos </vt:lpstr>
      <vt:lpstr>Gracias!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15335782k</dc:creator>
  <cp:lastModifiedBy>15335782k</cp:lastModifiedBy>
  <cp:revision>23</cp:revision>
  <dcterms:created xsi:type="dcterms:W3CDTF">2019-04-04T13:11:17Z</dcterms:created>
  <dcterms:modified xsi:type="dcterms:W3CDTF">2019-04-12T15:20:44Z</dcterms:modified>
</cp:coreProperties>
</file>